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9"/>
  </p:notesMasterIdLst>
  <p:sldIdLst>
    <p:sldId id="371" r:id="rId3"/>
    <p:sldId id="630" r:id="rId4"/>
    <p:sldId id="631" r:id="rId5"/>
    <p:sldId id="608" r:id="rId6"/>
    <p:sldId id="634" r:id="rId7"/>
    <p:sldId id="567" r:id="rId8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30"/>
            <p14:sldId id="631"/>
            <p14:sldId id="608"/>
            <p14:sldId id="634"/>
            <p14:sldId id="5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00000"/>
    <a:srgbClr val="0000FF"/>
    <a:srgbClr val="FF9900"/>
    <a:srgbClr val="0066FF"/>
    <a:srgbClr val="D7D7D7"/>
    <a:srgbClr val="808080"/>
    <a:srgbClr val="FF99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42" autoAdjust="0"/>
    <p:restoredTop sz="99886" autoAdjust="0"/>
  </p:normalViewPr>
  <p:slideViewPr>
    <p:cSldViewPr>
      <p:cViewPr varScale="1">
        <p:scale>
          <a:sx n="63" d="100"/>
          <a:sy n="63" d="100"/>
        </p:scale>
        <p:origin x="-1446" y="-10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9/27/2020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28</a:t>
            </a:r>
            <a:r>
              <a:rPr lang="en-US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сентября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6853"/>
            <a:ext cx="568008" cy="533831"/>
            <a:chOff x="8738280" y="-4896"/>
            <a:chExt cx="405720" cy="381307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4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4896"/>
              <a:ext cx="144016" cy="274800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48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4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52130" y="1981200"/>
            <a:ext cx="12266278" cy="22860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Консультация </a:t>
            </a:r>
            <a:r>
              <a:rPr lang="ru-RU" sz="2800" b="1" u="sng" dirty="0">
                <a:solidFill>
                  <a:srgbClr val="000000"/>
                </a:solidFill>
              </a:rPr>
              <a:t>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метеорологических явлений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00 часов до 9 часов 28 сентября 2020 года</a:t>
            </a:r>
          </a:p>
          <a:p>
            <a:r>
              <a:rPr lang="ru-RU" sz="2800" dirty="0">
                <a:solidFill>
                  <a:srgbClr val="000000"/>
                </a:solidFill>
              </a:rPr>
              <a:t>Ночью и утром  28 сентября 2020 года на территории Республики Татарстан местами ожидаются заморозки до –1˚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  <a:p>
            <a:pPr indent="444500" algn="just"/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92D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19214" y="4590093"/>
            <a:ext cx="3841654" cy="26421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2251891" y="3807965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+3…+8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</a:t>
            </a:r>
            <a:r>
              <a:rPr lang="ru-RU" sz="4100" b="1" dirty="0" smtClean="0">
                <a:solidFill>
                  <a:srgbClr val="FF0000"/>
                </a:solidFill>
              </a:rPr>
              <a:t>19…+22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42660" y="3929779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+3…+6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+16…+</a:t>
            </a:r>
            <a:r>
              <a:rPr lang="ru-RU" sz="4100" b="1" dirty="0" smtClean="0">
                <a:solidFill>
                  <a:srgbClr val="FF0000"/>
                </a:solidFill>
              </a:rPr>
              <a:t>21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65909" y="5782105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+4…+7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+17…+</a:t>
            </a:r>
            <a:r>
              <a:rPr lang="ru-RU" sz="4100" b="1" dirty="0" smtClean="0">
                <a:solidFill>
                  <a:srgbClr val="FF0000"/>
                </a:solidFill>
              </a:rPr>
              <a:t>21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9395646" y="1699822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7274631" y="1219206"/>
            <a:ext cx="5091983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Заморозки.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заморозки до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-1˚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8" name="Picture 2" descr="C:\Users\cuks-nach-mon\Desktop\214 (1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67" y="1192795"/>
            <a:ext cx="472239" cy="4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r="11771" b="8077"/>
          <a:stretch/>
        </p:blipFill>
        <p:spPr bwMode="auto">
          <a:xfrm>
            <a:off x="13222" y="859525"/>
            <a:ext cx="6553200" cy="42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12083" b="9615"/>
          <a:stretch/>
        </p:blipFill>
        <p:spPr bwMode="auto">
          <a:xfrm>
            <a:off x="6388100" y="859525"/>
            <a:ext cx="6426722" cy="42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r="12813" b="7692"/>
          <a:stretch/>
        </p:blipFill>
        <p:spPr bwMode="auto">
          <a:xfrm>
            <a:off x="13222" y="5118101"/>
            <a:ext cx="6387578" cy="451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7" r="11250" b="8845"/>
          <a:stretch/>
        </p:blipFill>
        <p:spPr bwMode="auto">
          <a:xfrm>
            <a:off x="6357938" y="5118101"/>
            <a:ext cx="6456884" cy="451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10115550" y="954818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06.00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5118100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674040" y="3923235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14511" y="2634198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0" y="2525430"/>
            <a:ext cx="112102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624919" y="2706236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6979" y="8342835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75082" y="7012245"/>
            <a:ext cx="66378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95400" y="6858917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37355" y="6955733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40565" y="6848358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91400" y="6781800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608011" y="6813641"/>
            <a:ext cx="912810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10101262" y="5185320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 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3707737" y="942708"/>
            <a:ext cx="2620963" cy="2190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39314" y="3239131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60798" y="2024230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43540" y="1905000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83969" y="2096565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1849437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8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10558036" y="8109274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grpSp>
        <p:nvGrpSpPr>
          <p:cNvPr id="12353" name="Группа 37"/>
          <p:cNvGrpSpPr>
            <a:grpSpLocks/>
          </p:cNvGrpSpPr>
          <p:nvPr/>
        </p:nvGrpSpPr>
        <p:grpSpPr bwMode="auto">
          <a:xfrm>
            <a:off x="12244388" y="0"/>
            <a:ext cx="568325" cy="533400"/>
            <a:chOff x="8738280" y="-4896"/>
            <a:chExt cx="405720" cy="381307"/>
          </a:xfrm>
        </p:grpSpPr>
        <p:sp>
          <p:nvSpPr>
            <p:cNvPr id="39" name="Равнобедренный треугольник 38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8868609" y="-4896"/>
              <a:ext cx="145062" cy="274632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fld id="{5E6F87EA-8BA0-45C8-AAAB-994A86A0976B}" type="slidenum">
                <a:rPr lang="ru-RU" sz="2500"/>
                <a:pPr>
                  <a:defRPr/>
                </a:pPr>
                <a:t>4</a:t>
              </a:fld>
              <a:endParaRPr lang="ru-RU" sz="2500" dirty="0"/>
            </a:p>
          </p:txBody>
        </p:sp>
      </p:grp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3707736" y="5207545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15" rIns="91214" bIns="45615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274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90" tIns="45604" rIns="91190" bIns="45604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275" name="Прямоугольник 4"/>
          <p:cNvSpPr>
            <a:spLocks noChangeArrowheads="1"/>
          </p:cNvSpPr>
          <p:nvPr/>
        </p:nvSpPr>
        <p:spPr bwMode="auto">
          <a:xfrm>
            <a:off x="111" y="339"/>
            <a:ext cx="12839947" cy="878295"/>
          </a:xfrm>
          <a:prstGeom prst="rect">
            <a:avLst/>
          </a:prstGeom>
          <a:solidFill>
            <a:srgbClr val="204D84"/>
          </a:solidFill>
          <a:ln w="9525" cap="flat" cmpd="sng" algn="ctr">
            <a:solidFill>
              <a:srgbClr val="0070C0"/>
            </a:solidFill>
            <a:prstDash val="solid"/>
            <a:miter lim="800000"/>
            <a:headEnd/>
            <a:tailEnd/>
          </a:ln>
          <a:effectLst/>
          <a:extLst/>
        </p:spPr>
        <p:txBody>
          <a:bodyPr lIns="90129" tIns="45114" rIns="90129" bIns="45114" anchor="ctr"/>
          <a:lstStyle/>
          <a:p>
            <a:pPr algn="ctr" defTabSz="9011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ПРОГНОЗИРУЕМЫЕ КЛАССЫ ПОЖАРНОЙ ОПАСНОСТИ ЛЕСОВ</a:t>
            </a:r>
          </a:p>
          <a:p>
            <a:pPr algn="ctr" defTabSz="9011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ТЕРРИТОРИИ РЕСПУБЛИКИ ТАТАРСТАН</a:t>
            </a:r>
          </a:p>
        </p:txBody>
      </p:sp>
      <p:pic>
        <p:nvPicPr>
          <p:cNvPr id="276" name="Picture 8" descr="Презентация ТА1ССР-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373" y="-96325"/>
            <a:ext cx="1182558" cy="1070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Рисунок 6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" y="84007"/>
            <a:ext cx="801528" cy="81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" name="Рисунок 6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617" y="12803"/>
            <a:ext cx="1645192" cy="83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2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solidFill>
            <a:srgbClr val="FFFFFF">
              <a:alpha val="0"/>
            </a:srgbClr>
          </a:solidFill>
          <a:ln w="38100" cap="flat" cmpd="sng" algn="ctr">
            <a:noFill/>
            <a:prstDash val="solid"/>
          </a:ln>
          <a:effectLst/>
          <a:extLst/>
        </p:spPr>
      </p:pic>
      <p:sp>
        <p:nvSpPr>
          <p:cNvPr id="247" name="Полилиния 246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79" name="Полилиния 278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0" name="Полилиния 279"/>
          <p:cNvSpPr/>
          <p:nvPr/>
        </p:nvSpPr>
        <p:spPr>
          <a:xfrm>
            <a:off x="6845261" y="432395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1" name="Полилиния 280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2" name="Полилиния 281"/>
          <p:cNvSpPr/>
          <p:nvPr/>
        </p:nvSpPr>
        <p:spPr>
          <a:xfrm>
            <a:off x="1152215" y="483282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3" name="Полилиния 282"/>
          <p:cNvSpPr/>
          <p:nvPr/>
        </p:nvSpPr>
        <p:spPr>
          <a:xfrm>
            <a:off x="5685382" y="241213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4" name="Полилиния 283"/>
          <p:cNvSpPr/>
          <p:nvPr/>
        </p:nvSpPr>
        <p:spPr>
          <a:xfrm>
            <a:off x="8240523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5" name="Полилиния 284"/>
          <p:cNvSpPr/>
          <p:nvPr/>
        </p:nvSpPr>
        <p:spPr>
          <a:xfrm>
            <a:off x="5040727" y="347403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6" name="Полилиния 285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7" name="Полилиния 286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8" name="Полилиния 287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9" name="Полилиния 288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0" name="Полилиния 289"/>
          <p:cNvSpPr/>
          <p:nvPr/>
        </p:nvSpPr>
        <p:spPr>
          <a:xfrm>
            <a:off x="7937212" y="4906234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1" name="Полилиния 290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2" name="Полилиния 291"/>
          <p:cNvSpPr/>
          <p:nvPr/>
        </p:nvSpPr>
        <p:spPr>
          <a:xfrm>
            <a:off x="5341665" y="2890669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3" name="Полилиния 292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4" name="Полилиния 293"/>
          <p:cNvSpPr/>
          <p:nvPr/>
        </p:nvSpPr>
        <p:spPr>
          <a:xfrm>
            <a:off x="2504982" y="406572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5" name="Полилиния 294"/>
          <p:cNvSpPr/>
          <p:nvPr/>
        </p:nvSpPr>
        <p:spPr>
          <a:xfrm>
            <a:off x="3837006" y="373521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9440351" y="2054296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6017481" y="282093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8264060" y="344867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5013722" y="375615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300" name="Прямоугольник 299"/>
          <p:cNvSpPr/>
          <p:nvPr/>
        </p:nvSpPr>
        <p:spPr>
          <a:xfrm>
            <a:off x="1881299" y="3561972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301" name="Прямоугольник 300"/>
          <p:cNvSpPr/>
          <p:nvPr/>
        </p:nvSpPr>
        <p:spPr>
          <a:xfrm>
            <a:off x="8318490" y="5160692"/>
            <a:ext cx="67166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302" name="Прямоугольник 301"/>
          <p:cNvSpPr/>
          <p:nvPr/>
        </p:nvSpPr>
        <p:spPr>
          <a:xfrm>
            <a:off x="5973277" y="6560552"/>
            <a:ext cx="959511" cy="215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293051" y="3926826"/>
            <a:ext cx="9496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304" name="Полилиния 303"/>
          <p:cNvSpPr/>
          <p:nvPr/>
        </p:nvSpPr>
        <p:spPr>
          <a:xfrm>
            <a:off x="5576483" y="501153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05" name="Полилиния 304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06" name="Полилиния 305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5685416" y="5203896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8" name="Прямоугольник 307"/>
          <p:cNvSpPr/>
          <p:nvPr/>
        </p:nvSpPr>
        <p:spPr>
          <a:xfrm>
            <a:off x="4629947" y="5399991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9" name="Прямоугольник 308"/>
          <p:cNvSpPr/>
          <p:nvPr/>
        </p:nvSpPr>
        <p:spPr>
          <a:xfrm>
            <a:off x="4965107" y="4502610"/>
            <a:ext cx="165027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10" name="Полилиния 309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9022004" y="538847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12" name="Полилиния 311"/>
          <p:cNvSpPr/>
          <p:nvPr/>
        </p:nvSpPr>
        <p:spPr>
          <a:xfrm>
            <a:off x="7528951" y="362382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3" name="Прямоугольник 312"/>
          <p:cNvSpPr/>
          <p:nvPr/>
        </p:nvSpPr>
        <p:spPr>
          <a:xfrm>
            <a:off x="7630110" y="37471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14" name="Полилиния 313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6615386" y="4135325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7508491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7" name="Прямоугольник 316"/>
          <p:cNvSpPr/>
          <p:nvPr/>
        </p:nvSpPr>
        <p:spPr>
          <a:xfrm>
            <a:off x="8191574" y="6339268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8" name="Полилиния 317"/>
          <p:cNvSpPr/>
          <p:nvPr/>
        </p:nvSpPr>
        <p:spPr>
          <a:xfrm>
            <a:off x="9670222" y="5810283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9838140" y="6166340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20" name="Прямоугольник 319"/>
          <p:cNvSpPr/>
          <p:nvPr/>
        </p:nvSpPr>
        <p:spPr>
          <a:xfrm>
            <a:off x="6548984" y="5972870"/>
            <a:ext cx="13882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21" name="Полилиния 320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2" name="Полилиния 321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3" name="Полилиния 322"/>
          <p:cNvSpPr/>
          <p:nvPr/>
        </p:nvSpPr>
        <p:spPr>
          <a:xfrm>
            <a:off x="9956629" y="493674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4" name="Полилиния 323"/>
          <p:cNvSpPr/>
          <p:nvPr/>
        </p:nvSpPr>
        <p:spPr>
          <a:xfrm>
            <a:off x="10320095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5" name="Полилиния 324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6" name="Полилиния 325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10951570" y="396256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8" name="Прямоугольник 327"/>
          <p:cNvSpPr/>
          <p:nvPr/>
        </p:nvSpPr>
        <p:spPr>
          <a:xfrm>
            <a:off x="9811324" y="419412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0291080" y="510308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10481939" y="7115550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31" name="Прямоугольник 330"/>
          <p:cNvSpPr/>
          <p:nvPr/>
        </p:nvSpPr>
        <p:spPr>
          <a:xfrm>
            <a:off x="3690314" y="6014472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3" name="Полилиния 332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4" name="Полилиния 333"/>
          <p:cNvSpPr/>
          <p:nvPr/>
        </p:nvSpPr>
        <p:spPr>
          <a:xfrm>
            <a:off x="4369840" y="623137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458534" y="6479431"/>
            <a:ext cx="1514743" cy="215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6" name="Полилиния 335"/>
          <p:cNvSpPr/>
          <p:nvPr/>
        </p:nvSpPr>
        <p:spPr>
          <a:xfrm>
            <a:off x="6869734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7" name="Полилиния 336"/>
          <p:cNvSpPr/>
          <p:nvPr/>
        </p:nvSpPr>
        <p:spPr>
          <a:xfrm>
            <a:off x="8007061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8" name="Полилиния 337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9523474" y="7337186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40" name="Полилиния 339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1" name="Прямоугольник 340"/>
          <p:cNvSpPr/>
          <p:nvPr/>
        </p:nvSpPr>
        <p:spPr>
          <a:xfrm>
            <a:off x="3083549" y="309451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42" name="Полилиния 341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2267962" y="5386021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44" name="Полилиния 343"/>
          <p:cNvSpPr/>
          <p:nvPr/>
        </p:nvSpPr>
        <p:spPr>
          <a:xfrm>
            <a:off x="1325534" y="579291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5" name="Прямоугольник 344"/>
          <p:cNvSpPr/>
          <p:nvPr/>
        </p:nvSpPr>
        <p:spPr>
          <a:xfrm>
            <a:off x="1467931" y="6059722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3433043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745994" y="4737495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8" name="Полилиния 347"/>
          <p:cNvSpPr/>
          <p:nvPr/>
        </p:nvSpPr>
        <p:spPr>
          <a:xfrm>
            <a:off x="3184269" y="379387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9" name="Прямоугольник 348"/>
          <p:cNvSpPr/>
          <p:nvPr/>
        </p:nvSpPr>
        <p:spPr>
          <a:xfrm>
            <a:off x="3301034" y="3773054"/>
            <a:ext cx="77125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509949" y="6878602"/>
            <a:ext cx="163117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51" name="Полилиния 350"/>
          <p:cNvSpPr/>
          <p:nvPr/>
        </p:nvSpPr>
        <p:spPr>
          <a:xfrm>
            <a:off x="4953657" y="1672029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5161880" y="2087816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53" name="Прямоугольник 352"/>
          <p:cNvSpPr/>
          <p:nvPr/>
        </p:nvSpPr>
        <p:spPr>
          <a:xfrm>
            <a:off x="7084846" y="6907946"/>
            <a:ext cx="115141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7516863" y="478055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4248511" y="8131282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3620445" y="2483223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79572" y="4953044"/>
            <a:ext cx="17914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5317276" y="3264012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8625185" y="3927755"/>
            <a:ext cx="191903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60" name="Прямоугольник 359"/>
          <p:cNvSpPr/>
          <p:nvPr/>
        </p:nvSpPr>
        <p:spPr>
          <a:xfrm>
            <a:off x="2777683" y="4282732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61" name="Прямоугольник 360"/>
          <p:cNvSpPr/>
          <p:nvPr/>
        </p:nvSpPr>
        <p:spPr>
          <a:xfrm>
            <a:off x="5593536" y="6955088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62" name="Прямоугольник 361"/>
          <p:cNvSpPr/>
          <p:nvPr/>
        </p:nvSpPr>
        <p:spPr>
          <a:xfrm>
            <a:off x="8157153" y="7279700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63" name="Прямоугольник 362"/>
          <p:cNvSpPr/>
          <p:nvPr/>
        </p:nvSpPr>
        <p:spPr>
          <a:xfrm>
            <a:off x="4551220" y="2682911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64" name="Прямоугольник 363"/>
          <p:cNvSpPr/>
          <p:nvPr/>
        </p:nvSpPr>
        <p:spPr>
          <a:xfrm>
            <a:off x="2865789" y="5380171"/>
            <a:ext cx="1266075" cy="400110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365" name="Группа 364"/>
          <p:cNvGrpSpPr/>
          <p:nvPr/>
        </p:nvGrpSpPr>
        <p:grpSpPr>
          <a:xfrm>
            <a:off x="457202" y="8169765"/>
            <a:ext cx="5841655" cy="1086491"/>
            <a:chOff x="793779" y="8233439"/>
            <a:chExt cx="4921221" cy="1361801"/>
          </a:xfrm>
        </p:grpSpPr>
        <p:sp>
          <p:nvSpPr>
            <p:cNvPr id="366" name="Прямоугольник 36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8" name="Прямоугольник 367"/>
          <p:cNvSpPr/>
          <p:nvPr/>
        </p:nvSpPr>
        <p:spPr>
          <a:xfrm>
            <a:off x="1087467" y="8561456"/>
            <a:ext cx="5373799" cy="523016"/>
          </a:xfrm>
          <a:prstGeom prst="rect">
            <a:avLst/>
          </a:prstGeom>
        </p:spPr>
        <p:txBody>
          <a:bodyPr wrap="square" lIns="91225" tIns="45619" rIns="91225" bIns="45619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выявленных термических точек в 2020 году  по муниципальным районам / из них количество подтвержденных. </a:t>
            </a:r>
          </a:p>
        </p:txBody>
      </p:sp>
      <p:sp>
        <p:nvSpPr>
          <p:cNvPr id="369" name="Прямоугольник 368"/>
          <p:cNvSpPr/>
          <p:nvPr/>
        </p:nvSpPr>
        <p:spPr>
          <a:xfrm>
            <a:off x="2778176" y="1219227"/>
            <a:ext cx="9556343" cy="676896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14" tIns="45615" rIns="91214" bIns="45615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 данным космического мониторинга с 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зарегистрированы </a:t>
            </a:r>
            <a:r>
              <a:rPr lang="ru-RU" sz="1900" b="1" dirty="0" smtClean="0">
                <a:solidFill>
                  <a:srgbClr val="FF0000"/>
                </a:solidFill>
              </a:rPr>
              <a:t>12</a:t>
            </a:r>
            <a:r>
              <a:rPr lang="en-US" sz="1900" b="1" dirty="0" smtClean="0">
                <a:solidFill>
                  <a:srgbClr val="FF0000"/>
                </a:solidFill>
              </a:rPr>
              <a:t>5</a:t>
            </a:r>
            <a:r>
              <a:rPr lang="ru-RU" sz="1900" b="1" dirty="0" smtClean="0">
                <a:solidFill>
                  <a:srgbClr val="FF0000"/>
                </a:solidFill>
              </a:rPr>
              <a:t> </a:t>
            </a:r>
            <a:r>
              <a:rPr lang="ru-RU" sz="1900" b="1" dirty="0" smtClean="0">
                <a:solidFill>
                  <a:srgbClr val="000000"/>
                </a:solidFill>
              </a:rPr>
              <a:t>термические точки, </a:t>
            </a:r>
            <a:r>
              <a:rPr lang="ru-RU" sz="1900" b="1" dirty="0">
                <a:solidFill>
                  <a:srgbClr val="000000"/>
                </a:solidFill>
              </a:rPr>
              <a:t>в ходе проверки которых </a:t>
            </a:r>
            <a:r>
              <a:rPr lang="ru-RU" sz="1900" b="1" dirty="0" smtClean="0">
                <a:solidFill>
                  <a:srgbClr val="FF0000"/>
                </a:solidFill>
              </a:rPr>
              <a:t>9</a:t>
            </a:r>
            <a:r>
              <a:rPr lang="en-US" sz="1900" b="1" dirty="0" smtClean="0">
                <a:solidFill>
                  <a:srgbClr val="FF0000"/>
                </a:solidFill>
              </a:rPr>
              <a:t>4</a:t>
            </a:r>
            <a:r>
              <a:rPr lang="ru-RU" sz="1900" b="1" dirty="0" smtClean="0">
                <a:solidFill>
                  <a:srgbClr val="FF0000"/>
                </a:solidFill>
              </a:rPr>
              <a:t> </a:t>
            </a:r>
            <a:r>
              <a:rPr lang="ru-RU" sz="1900" b="1" dirty="0" smtClean="0">
                <a:solidFill>
                  <a:srgbClr val="000000"/>
                </a:solidFill>
              </a:rPr>
              <a:t>подтвердились</a:t>
            </a:r>
            <a:r>
              <a:rPr lang="ru-RU" sz="1900" b="1" dirty="0">
                <a:solidFill>
                  <a:srgbClr val="000000"/>
                </a:solidFill>
              </a:rPr>
              <a:t>. 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370" name="Овал 369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371" name="Овал 370"/>
          <p:cNvSpPr>
            <a:spLocks noChangeAspect="1"/>
          </p:cNvSpPr>
          <p:nvPr/>
        </p:nvSpPr>
        <p:spPr>
          <a:xfrm>
            <a:off x="2238739" y="387684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</a:t>
            </a:r>
          </a:p>
        </p:txBody>
      </p:sp>
      <p:sp>
        <p:nvSpPr>
          <p:cNvPr id="372" name="Овал 371"/>
          <p:cNvSpPr>
            <a:spLocks noChangeAspect="1"/>
          </p:cNvSpPr>
          <p:nvPr/>
        </p:nvSpPr>
        <p:spPr>
          <a:xfrm>
            <a:off x="9699119" y="247761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73" name="Овал 372"/>
          <p:cNvSpPr>
            <a:spLocks noChangeAspect="1"/>
          </p:cNvSpPr>
          <p:nvPr/>
        </p:nvSpPr>
        <p:spPr>
          <a:xfrm>
            <a:off x="10010195" y="651856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5/4</a:t>
            </a:r>
          </a:p>
        </p:txBody>
      </p:sp>
      <p:sp>
        <p:nvSpPr>
          <p:cNvPr id="374" name="Овал 373"/>
          <p:cNvSpPr>
            <a:spLocks noChangeAspect="1"/>
          </p:cNvSpPr>
          <p:nvPr/>
        </p:nvSpPr>
        <p:spPr>
          <a:xfrm>
            <a:off x="11319748" y="428329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5/3</a:t>
            </a:r>
          </a:p>
        </p:txBody>
      </p:sp>
      <p:sp>
        <p:nvSpPr>
          <p:cNvPr id="375" name="Овал 374"/>
          <p:cNvSpPr>
            <a:spLocks noChangeAspect="1"/>
          </p:cNvSpPr>
          <p:nvPr/>
        </p:nvSpPr>
        <p:spPr>
          <a:xfrm>
            <a:off x="8635756" y="659646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76" name="Овал 375"/>
          <p:cNvSpPr>
            <a:spLocks noChangeAspect="1"/>
          </p:cNvSpPr>
          <p:nvPr/>
        </p:nvSpPr>
        <p:spPr>
          <a:xfrm>
            <a:off x="2397398" y="561207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377" name="Овал 376"/>
          <p:cNvSpPr>
            <a:spLocks noChangeAspect="1"/>
          </p:cNvSpPr>
          <p:nvPr/>
        </p:nvSpPr>
        <p:spPr>
          <a:xfrm>
            <a:off x="1529889" y="6351840"/>
            <a:ext cx="923076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21/17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" name="Овал 377"/>
          <p:cNvSpPr>
            <a:spLocks noChangeAspect="1"/>
          </p:cNvSpPr>
          <p:nvPr/>
        </p:nvSpPr>
        <p:spPr>
          <a:xfrm>
            <a:off x="2857270" y="460007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79" name="Овал 378"/>
          <p:cNvSpPr>
            <a:spLocks noChangeAspect="1"/>
          </p:cNvSpPr>
          <p:nvPr/>
        </p:nvSpPr>
        <p:spPr>
          <a:xfrm>
            <a:off x="609052" y="7187099"/>
            <a:ext cx="933439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Овал 379"/>
          <p:cNvSpPr>
            <a:spLocks noChangeAspect="1"/>
          </p:cNvSpPr>
          <p:nvPr/>
        </p:nvSpPr>
        <p:spPr>
          <a:xfrm>
            <a:off x="7836870" y="402441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381" name="Овал 380"/>
          <p:cNvSpPr>
            <a:spLocks noChangeAspect="1"/>
          </p:cNvSpPr>
          <p:nvPr/>
        </p:nvSpPr>
        <p:spPr>
          <a:xfrm>
            <a:off x="8449269" y="541442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382" name="Овал 381"/>
          <p:cNvSpPr>
            <a:spLocks noChangeAspect="1"/>
          </p:cNvSpPr>
          <p:nvPr/>
        </p:nvSpPr>
        <p:spPr>
          <a:xfrm>
            <a:off x="1397973" y="521974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3901848" y="500704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4" name="Овал 383"/>
          <p:cNvSpPr>
            <a:spLocks noChangeAspect="1"/>
          </p:cNvSpPr>
          <p:nvPr/>
        </p:nvSpPr>
        <p:spPr>
          <a:xfrm>
            <a:off x="8396776" y="755910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337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Овал 384"/>
          <p:cNvSpPr>
            <a:spLocks noChangeAspect="1"/>
          </p:cNvSpPr>
          <p:nvPr/>
        </p:nvSpPr>
        <p:spPr>
          <a:xfrm>
            <a:off x="6781781" y="447088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386" name="Овал 385"/>
          <p:cNvSpPr>
            <a:spLocks noChangeAspect="1"/>
          </p:cNvSpPr>
          <p:nvPr/>
        </p:nvSpPr>
        <p:spPr>
          <a:xfrm>
            <a:off x="9805039" y="453988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7" name="Овал 386"/>
          <p:cNvSpPr>
            <a:spLocks noChangeAspect="1"/>
          </p:cNvSpPr>
          <p:nvPr/>
        </p:nvSpPr>
        <p:spPr>
          <a:xfrm>
            <a:off x="10396767" y="543907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88" name="Овал 387"/>
          <p:cNvSpPr>
            <a:spLocks noChangeAspect="1"/>
          </p:cNvSpPr>
          <p:nvPr/>
        </p:nvSpPr>
        <p:spPr>
          <a:xfrm>
            <a:off x="7536126" y="508204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</a:p>
        </p:txBody>
      </p:sp>
      <p:sp>
        <p:nvSpPr>
          <p:cNvPr id="389" name="Овал 388"/>
          <p:cNvSpPr>
            <a:spLocks noChangeAspect="1"/>
          </p:cNvSpPr>
          <p:nvPr/>
        </p:nvSpPr>
        <p:spPr>
          <a:xfrm>
            <a:off x="4390438" y="419411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Овал 389"/>
          <p:cNvSpPr>
            <a:spLocks noChangeAspect="1"/>
          </p:cNvSpPr>
          <p:nvPr/>
        </p:nvSpPr>
        <p:spPr>
          <a:xfrm>
            <a:off x="3403511" y="6372653"/>
            <a:ext cx="986927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12/11</a:t>
            </a:r>
          </a:p>
        </p:txBody>
      </p:sp>
      <p:sp>
        <p:nvSpPr>
          <p:cNvPr id="391" name="Овал 390"/>
          <p:cNvSpPr>
            <a:spLocks noChangeAspect="1"/>
          </p:cNvSpPr>
          <p:nvPr/>
        </p:nvSpPr>
        <p:spPr>
          <a:xfrm>
            <a:off x="9083171" y="421234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92" name="Овал 391"/>
          <p:cNvSpPr>
            <a:spLocks noChangeAspect="1"/>
          </p:cNvSpPr>
          <p:nvPr/>
        </p:nvSpPr>
        <p:spPr>
          <a:xfrm>
            <a:off x="5973250" y="545922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6/3</a:t>
            </a:r>
          </a:p>
        </p:txBody>
      </p:sp>
      <p:sp>
        <p:nvSpPr>
          <p:cNvPr id="393" name="Овал 392"/>
          <p:cNvSpPr>
            <a:spLocks noChangeAspect="1"/>
          </p:cNvSpPr>
          <p:nvPr/>
        </p:nvSpPr>
        <p:spPr>
          <a:xfrm>
            <a:off x="10528850" y="741620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</a:p>
        </p:txBody>
      </p:sp>
      <p:sp>
        <p:nvSpPr>
          <p:cNvPr id="394" name="Овал 393"/>
          <p:cNvSpPr>
            <a:spLocks noChangeAspect="1"/>
          </p:cNvSpPr>
          <p:nvPr/>
        </p:nvSpPr>
        <p:spPr>
          <a:xfrm>
            <a:off x="6902640" y="627596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9/5</a:t>
            </a:r>
          </a:p>
        </p:txBody>
      </p:sp>
      <p:sp>
        <p:nvSpPr>
          <p:cNvPr id="395" name="Прямоугольник 394"/>
          <p:cNvSpPr/>
          <p:nvPr/>
        </p:nvSpPr>
        <p:spPr>
          <a:xfrm>
            <a:off x="2590801" y="6248401"/>
            <a:ext cx="81271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396" name="Овал 395"/>
          <p:cNvSpPr>
            <a:spLocks noChangeAspect="1"/>
          </p:cNvSpPr>
          <p:nvPr/>
        </p:nvSpPr>
        <p:spPr>
          <a:xfrm>
            <a:off x="2702797" y="6668239"/>
            <a:ext cx="642926" cy="47094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5/4</a:t>
            </a:r>
          </a:p>
        </p:txBody>
      </p:sp>
      <p:sp>
        <p:nvSpPr>
          <p:cNvPr id="397" name="Прямоугольник 396"/>
          <p:cNvSpPr/>
          <p:nvPr/>
        </p:nvSpPr>
        <p:spPr>
          <a:xfrm>
            <a:off x="9079597" y="5319236"/>
            <a:ext cx="96963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98" name="Овал 397"/>
          <p:cNvSpPr>
            <a:spLocks noChangeAspect="1"/>
          </p:cNvSpPr>
          <p:nvPr/>
        </p:nvSpPr>
        <p:spPr>
          <a:xfrm>
            <a:off x="9183722" y="5597976"/>
            <a:ext cx="580285" cy="4250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99" name="Овал 398"/>
          <p:cNvSpPr>
            <a:spLocks noChangeAspect="1"/>
          </p:cNvSpPr>
          <p:nvPr/>
        </p:nvSpPr>
        <p:spPr>
          <a:xfrm>
            <a:off x="4756209" y="569407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</a:t>
            </a:r>
          </a:p>
        </p:txBody>
      </p:sp>
      <p:sp>
        <p:nvSpPr>
          <p:cNvPr id="400" name="Прямоугольник 399"/>
          <p:cNvSpPr/>
          <p:nvPr/>
        </p:nvSpPr>
        <p:spPr>
          <a:xfrm>
            <a:off x="2778176" y="1961199"/>
            <a:ext cx="9556343" cy="676896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14" tIns="45615" rIns="91214" bIns="45615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На территории Республики Татарстан прогнозируется  </a:t>
            </a:r>
            <a:r>
              <a:rPr lang="ru-RU" sz="1900" b="1" dirty="0" smtClean="0">
                <a:solidFill>
                  <a:srgbClr val="000000"/>
                </a:solidFill>
              </a:rPr>
              <a:t>2-3</a:t>
            </a:r>
            <a:r>
              <a:rPr lang="ru-RU" sz="1900" b="1" dirty="0" smtClean="0">
                <a:solidFill>
                  <a:srgbClr val="003300"/>
                </a:solidFill>
              </a:rPr>
              <a:t> </a:t>
            </a:r>
            <a:r>
              <a:rPr lang="ru-RU" sz="1900" b="1" dirty="0">
                <a:solidFill>
                  <a:srgbClr val="003300"/>
                </a:solidFill>
              </a:rPr>
              <a:t>класс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пожарной опасности  лесов.</a:t>
            </a:r>
          </a:p>
        </p:txBody>
      </p:sp>
      <p:grpSp>
        <p:nvGrpSpPr>
          <p:cNvPr id="401" name="Группа 400"/>
          <p:cNvGrpSpPr/>
          <p:nvPr/>
        </p:nvGrpSpPr>
        <p:grpSpPr>
          <a:xfrm>
            <a:off x="509946" y="1219203"/>
            <a:ext cx="2065090" cy="1784927"/>
            <a:chOff x="793779" y="7592968"/>
            <a:chExt cx="4921221" cy="2002272"/>
          </a:xfrm>
        </p:grpSpPr>
        <p:sp>
          <p:nvSpPr>
            <p:cNvPr id="402" name="Прямоугольник 401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03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404" name="Прямоугольник 403"/>
          <p:cNvSpPr>
            <a:spLocks noChangeAspect="1"/>
          </p:cNvSpPr>
          <p:nvPr/>
        </p:nvSpPr>
        <p:spPr>
          <a:xfrm>
            <a:off x="646713" y="2144291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4" rIns="91361" bIns="4568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3" y="2529498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4" rIns="91361" bIns="4568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12" name="Прямоугольник 411"/>
          <p:cNvSpPr>
            <a:spLocks noChangeAspect="1"/>
          </p:cNvSpPr>
          <p:nvPr/>
        </p:nvSpPr>
        <p:spPr>
          <a:xfrm>
            <a:off x="640434" y="1767499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5" rIns="91385" bIns="45695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845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414" name="Овал 413"/>
          <p:cNvSpPr>
            <a:spLocks noChangeAspect="1"/>
          </p:cNvSpPr>
          <p:nvPr/>
        </p:nvSpPr>
        <p:spPr>
          <a:xfrm>
            <a:off x="7492033" y="716280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337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5" name="Прямоугольник 414"/>
          <p:cNvSpPr/>
          <p:nvPr/>
        </p:nvSpPr>
        <p:spPr>
          <a:xfrm>
            <a:off x="10439400" y="8166558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4752151" y="685484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417" name="Овал 416"/>
          <p:cNvSpPr>
            <a:spLocks noChangeAspect="1"/>
          </p:cNvSpPr>
          <p:nvPr/>
        </p:nvSpPr>
        <p:spPr>
          <a:xfrm>
            <a:off x="6247715" y="680902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22006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6" grpId="0" animBg="1"/>
      <p:bldP spid="398" grpId="0" animBg="1"/>
      <p:bldP spid="399" grpId="0" animBg="1"/>
      <p:bldP spid="414" grpId="0" animBg="1"/>
      <p:bldP spid="416" grpId="0" animBg="1"/>
      <p:bldP spid="4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12115816" y="31691"/>
            <a:ext cx="608789" cy="597660"/>
            <a:chOff x="8738280" y="13262"/>
            <a:chExt cx="405720" cy="363149"/>
          </a:xfrm>
        </p:grpSpPr>
        <p:sp>
          <p:nvSpPr>
            <p:cNvPr id="131" name="Равнобедренный треугольник 130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>
                <a:defRPr/>
              </a:pPr>
              <a:endParaRPr lang="ru-RU" sz="3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>
                  <a:defRPr/>
                </a:pPr>
                <a:t>6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(ПРОГНОСТИЧЕСКАЯ КАРТА ПРЕДУПРЕЖДЕНИЙ)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12244257" y="6650"/>
            <a:ext cx="568008" cy="533829"/>
            <a:chOff x="8738280" y="-4896"/>
            <a:chExt cx="405720" cy="381307"/>
          </a:xfrm>
        </p:grpSpPr>
        <p:sp>
          <p:nvSpPr>
            <p:cNvPr id="247" name="Равнобедренный треугольник 24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202450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05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6253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2355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55470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56"/>
            <a:ext cx="9693904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>
                <a:solidFill>
                  <a:srgbClr val="FF0000"/>
                </a:solidFill>
              </a:rPr>
              <a:t>100</a:t>
            </a:r>
            <a:r>
              <a:rPr lang="ru-RU" sz="1900" b="1" dirty="0" smtClean="0">
                <a:solidFill>
                  <a:srgbClr val="FF0000"/>
                </a:solidFill>
              </a:rPr>
              <a:t>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81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56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0"/>
            <a:ext cx="737576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5/5/0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195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8/7/2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0" y="3868324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1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42321</TotalTime>
  <Words>550</Words>
  <Application>Microsoft Office PowerPoint</Application>
  <PresentationFormat>A3 (297x420 мм)</PresentationFormat>
  <Paragraphs>283</Paragraphs>
  <Slides>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2446</cp:revision>
  <cp:lastPrinted>2020-06-04T16:57:06Z</cp:lastPrinted>
  <dcterms:created xsi:type="dcterms:W3CDTF">2016-06-03T06:31:21Z</dcterms:created>
  <dcterms:modified xsi:type="dcterms:W3CDTF">2020-09-27T09:41:57Z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